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6ED"/>
    <a:srgbClr val="667EF4"/>
    <a:srgbClr val="446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01" y="-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S17 </a:t>
            </a:r>
            <a:r>
              <a:rPr lang="en-US" dirty="0" err="1" smtClean="0"/>
              <a:t>Phys</a:t>
            </a:r>
            <a:r>
              <a:rPr lang="en-US" dirty="0" smtClean="0"/>
              <a:t> 3650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1136ED"/>
                </a:solidFill>
              </a:rPr>
              <a:t>Lecture 1</a:t>
            </a:r>
          </a:p>
          <a:p>
            <a:r>
              <a:rPr lang="en-US" dirty="0" smtClean="0">
                <a:solidFill>
                  <a:srgbClr val="1136ED"/>
                </a:solidFill>
              </a:rPr>
              <a:t>Notes About Basic Measurement Devices</a:t>
            </a:r>
            <a:endParaRPr lang="en-US" dirty="0">
              <a:solidFill>
                <a:srgbClr val="1136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8" y="206829"/>
            <a:ext cx="5296081" cy="3639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738" y="2884441"/>
            <a:ext cx="4642575" cy="3494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428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2305" y="453933"/>
            <a:ext cx="1205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1136ED"/>
                </a:solidFill>
              </a:rPr>
              <a:t>Filters</a:t>
            </a:r>
            <a:endParaRPr lang="en-US" sz="2800" dirty="0">
              <a:solidFill>
                <a:srgbClr val="1136E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94" y="1398494"/>
            <a:ext cx="25394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Four basic filter types: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r>
              <a:rPr lang="en-US" dirty="0" err="1" smtClean="0"/>
              <a:t>Lowpass</a:t>
            </a:r>
            <a:r>
              <a:rPr lang="en-US" dirty="0" smtClean="0"/>
              <a:t> filters</a:t>
            </a:r>
          </a:p>
          <a:p>
            <a:r>
              <a:rPr lang="en-US" dirty="0"/>
              <a:t>	</a:t>
            </a:r>
            <a:r>
              <a:rPr lang="en-US" dirty="0" err="1" smtClean="0"/>
              <a:t>Highpass</a:t>
            </a:r>
            <a:r>
              <a:rPr lang="en-US" dirty="0" smtClean="0"/>
              <a:t> filters</a:t>
            </a:r>
          </a:p>
          <a:p>
            <a:r>
              <a:rPr lang="en-US" dirty="0"/>
              <a:t>	</a:t>
            </a:r>
            <a:r>
              <a:rPr lang="en-US" dirty="0" smtClean="0"/>
              <a:t>Bandpass filters</a:t>
            </a:r>
          </a:p>
          <a:p>
            <a:r>
              <a:rPr lang="en-US" dirty="0"/>
              <a:t>	</a:t>
            </a:r>
            <a:r>
              <a:rPr lang="en-US" dirty="0" err="1" smtClean="0"/>
              <a:t>Bandstop</a:t>
            </a:r>
            <a:r>
              <a:rPr lang="en-US" dirty="0" smtClean="0"/>
              <a:t> filters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94571" y="3432847"/>
            <a:ext cx="4673899" cy="28962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65694" y="3863788"/>
            <a:ext cx="21307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136ED"/>
                </a:solidFill>
              </a:rPr>
              <a:t>Bessel filters</a:t>
            </a:r>
          </a:p>
          <a:p>
            <a:r>
              <a:rPr lang="en-US" dirty="0" smtClean="0">
                <a:solidFill>
                  <a:srgbClr val="1136ED"/>
                </a:solidFill>
              </a:rPr>
              <a:t>Elliptic filters</a:t>
            </a:r>
          </a:p>
          <a:p>
            <a:r>
              <a:rPr lang="en-US" dirty="0" smtClean="0">
                <a:solidFill>
                  <a:srgbClr val="1136ED"/>
                </a:solidFill>
              </a:rPr>
              <a:t>Chebyshev filters</a:t>
            </a:r>
          </a:p>
          <a:p>
            <a:r>
              <a:rPr lang="en-US" dirty="0" smtClean="0">
                <a:solidFill>
                  <a:srgbClr val="1136ED"/>
                </a:solidFill>
              </a:rPr>
              <a:t>Butterworth filters</a:t>
            </a:r>
            <a:endParaRPr lang="en-US" dirty="0">
              <a:solidFill>
                <a:srgbClr val="1136E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8470" y="1299882"/>
            <a:ext cx="2805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How do filters work? </a:t>
            </a:r>
            <a:r>
              <a:rPr lang="en-US" dirty="0" smtClean="0"/>
              <a:t>(</a:t>
            </a:r>
            <a:r>
              <a:rPr lang="en-US" dirty="0" err="1" smtClean="0"/>
              <a:t>i.a</a:t>
            </a:r>
            <a:r>
              <a:rPr lang="en-US" dirty="0" smtClean="0"/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5694" y="2115671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What could possibly go wrong? </a:t>
            </a:r>
            <a:r>
              <a:rPr lang="en-US" dirty="0" smtClean="0"/>
              <a:t>(</a:t>
            </a:r>
            <a:r>
              <a:rPr lang="en-US" dirty="0" err="1" smtClean="0"/>
              <a:t>i.a</a:t>
            </a:r>
            <a:r>
              <a:rPr lang="en-US" dirty="0" smtClean="0"/>
              <a:t>.)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77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518384" y="623942"/>
            <a:ext cx="4408618" cy="5680039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5067299" y="857808"/>
            <a:ext cx="5098677" cy="521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3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3035" y="677732"/>
            <a:ext cx="4087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1136ED"/>
                </a:solidFill>
              </a:rPr>
              <a:t>Examples Optical Filters</a:t>
            </a:r>
            <a:endParaRPr lang="en-US" sz="2800" dirty="0">
              <a:solidFill>
                <a:srgbClr val="1136ED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98033" y="1563089"/>
            <a:ext cx="3980852" cy="23374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40094" y="3900550"/>
            <a:ext cx="2912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(EvaporatedCoatings.com)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921623" y="123861"/>
            <a:ext cx="4436185" cy="29975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4765638" y="3121361"/>
            <a:ext cx="4748156" cy="325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1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308" y="580913"/>
            <a:ext cx="7976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Signal to Noise Ratio – quantifying data vs. noise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47425" y="1484555"/>
            <a:ext cx="9914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136ED"/>
                </a:solidFill>
              </a:rPr>
              <a:t>Also known as SNR or S/N  = Signal power/ noise power  [dB] = (</a:t>
            </a:r>
            <a:r>
              <a:rPr lang="en-US" dirty="0" err="1" smtClean="0">
                <a:solidFill>
                  <a:srgbClr val="1136ED"/>
                </a:solidFill>
              </a:rPr>
              <a:t>V_rms,sig</a:t>
            </a:r>
            <a:r>
              <a:rPr lang="en-US" dirty="0" smtClean="0">
                <a:solidFill>
                  <a:srgbClr val="1136ED"/>
                </a:solidFill>
              </a:rPr>
              <a:t>)^2/(</a:t>
            </a:r>
            <a:r>
              <a:rPr lang="en-US" dirty="0" err="1" smtClean="0">
                <a:solidFill>
                  <a:srgbClr val="1136ED"/>
                </a:solidFill>
              </a:rPr>
              <a:t>V_rms,noise</a:t>
            </a:r>
            <a:r>
              <a:rPr lang="en-US" dirty="0" smtClean="0">
                <a:solidFill>
                  <a:srgbClr val="1136ED"/>
                </a:solidFill>
              </a:rPr>
              <a:t>)^2</a:t>
            </a:r>
            <a:endParaRPr lang="en-US" dirty="0">
              <a:solidFill>
                <a:srgbClr val="1136E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487" y="2377440"/>
            <a:ext cx="1048556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Improving S/N</a:t>
            </a:r>
          </a:p>
          <a:p>
            <a:endParaRPr lang="en-US" dirty="0"/>
          </a:p>
          <a:p>
            <a:r>
              <a:rPr lang="en-US" dirty="0" smtClean="0"/>
              <a:t>	- use lock-in amp to confine signal in very narrow bandwidth &amp; filter signal to the very narrow </a:t>
            </a:r>
          </a:p>
          <a:p>
            <a:r>
              <a:rPr lang="en-US" dirty="0"/>
              <a:t>	</a:t>
            </a:r>
            <a:r>
              <a:rPr lang="en-US" dirty="0" smtClean="0"/>
              <a:t>bandwidth, eliminating most of the broadband noise</a:t>
            </a:r>
          </a:p>
          <a:p>
            <a:endParaRPr lang="en-US" dirty="0"/>
          </a:p>
          <a:p>
            <a:r>
              <a:rPr lang="en-US" dirty="0" smtClean="0"/>
              <a:t>	- increasing experiment runtime; what increase makes sense depends on </a:t>
            </a:r>
          </a:p>
          <a:p>
            <a:r>
              <a:rPr lang="en-US" dirty="0"/>
              <a:t>	</a:t>
            </a:r>
            <a:r>
              <a:rPr lang="en-US" dirty="0" smtClean="0"/>
              <a:t>data statistics (Gaussian, Poisson, 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0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1067" y="0"/>
            <a:ext cx="7481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1136ED"/>
                </a:solidFill>
              </a:rPr>
              <a:t>Fluctuations in devices : </a:t>
            </a:r>
            <a:r>
              <a:rPr lang="en-US" sz="2000" dirty="0" smtClean="0"/>
              <a:t>this is what goes wrong just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							by switching the device on</a:t>
            </a:r>
            <a:endParaRPr lang="en-US" sz="2800" dirty="0">
              <a:solidFill>
                <a:srgbClr val="1136E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" y="1355463"/>
            <a:ext cx="1000145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Thermal fluctuations 	– Nyquist Noise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	- Brownian Motion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	- Shot Noise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rgbClr val="667EF4"/>
                </a:solidFill>
              </a:rPr>
              <a:t>Noise in Electronic Devices</a:t>
            </a:r>
          </a:p>
          <a:p>
            <a:endParaRPr lang="en-US" dirty="0">
              <a:solidFill>
                <a:srgbClr val="667EF4"/>
              </a:solidFill>
            </a:endParaRPr>
          </a:p>
          <a:p>
            <a:r>
              <a:rPr lang="en-US" dirty="0" smtClean="0">
                <a:solidFill>
                  <a:srgbClr val="667EF4"/>
                </a:solidFill>
              </a:rPr>
              <a:t>	(1) Electronic noise: purely statistical fluctuations inherent in device operation</a:t>
            </a:r>
          </a:p>
          <a:p>
            <a:r>
              <a:rPr lang="en-US" dirty="0" smtClean="0">
                <a:solidFill>
                  <a:srgbClr val="667EF4"/>
                </a:solidFill>
              </a:rPr>
              <a:t>			</a:t>
            </a:r>
            <a:r>
              <a:rPr lang="en-US" dirty="0" smtClean="0">
                <a:solidFill>
                  <a:srgbClr val="C00000"/>
                </a:solidFill>
              </a:rPr>
              <a:t>- Shot noise in vacuum tubes</a:t>
            </a:r>
          </a:p>
          <a:p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		- Thermal or Johnson noise in conductors</a:t>
            </a:r>
            <a:endParaRPr lang="en-US" dirty="0">
              <a:solidFill>
                <a:srgbClr val="667EF4"/>
              </a:solidFill>
            </a:endParaRPr>
          </a:p>
          <a:p>
            <a:endParaRPr lang="en-US" dirty="0">
              <a:solidFill>
                <a:srgbClr val="667EF4"/>
              </a:solidFill>
            </a:endParaRPr>
          </a:p>
          <a:p>
            <a:endParaRPr lang="en-US" dirty="0" smtClean="0">
              <a:solidFill>
                <a:srgbClr val="667EF4"/>
              </a:solidFill>
            </a:endParaRPr>
          </a:p>
          <a:p>
            <a:endParaRPr lang="en-US" dirty="0">
              <a:solidFill>
                <a:srgbClr val="667EF4"/>
              </a:solidFill>
            </a:endParaRPr>
          </a:p>
          <a:p>
            <a:endParaRPr lang="en-US" dirty="0" smtClean="0">
              <a:solidFill>
                <a:srgbClr val="667EF4"/>
              </a:solidFill>
            </a:endParaRPr>
          </a:p>
          <a:p>
            <a:r>
              <a:rPr lang="en-US" dirty="0">
                <a:solidFill>
                  <a:srgbClr val="667EF4"/>
                </a:solidFill>
              </a:rPr>
              <a:t>	</a:t>
            </a:r>
            <a:r>
              <a:rPr lang="en-US" dirty="0" smtClean="0">
                <a:solidFill>
                  <a:srgbClr val="667EF4"/>
                </a:solidFill>
              </a:rPr>
              <a:t>(2) Modulation noise: fluctuation in quantities which control avg. characteristics of device</a:t>
            </a:r>
          </a:p>
          <a:p>
            <a:r>
              <a:rPr lang="en-US" dirty="0">
                <a:solidFill>
                  <a:srgbClr val="667EF4"/>
                </a:solidFill>
              </a:rPr>
              <a:t>	</a:t>
            </a:r>
            <a:r>
              <a:rPr lang="en-US" dirty="0" smtClean="0">
                <a:solidFill>
                  <a:srgbClr val="667EF4"/>
                </a:solidFill>
              </a:rPr>
              <a:t>		</a:t>
            </a:r>
            <a:r>
              <a:rPr lang="en-US" dirty="0" smtClean="0">
                <a:solidFill>
                  <a:srgbClr val="C00000"/>
                </a:solidFill>
              </a:rPr>
              <a:t>- Flicker noise in cathodes</a:t>
            </a:r>
          </a:p>
          <a:p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		- Current noise in semiconductors</a:t>
            </a:r>
            <a:endParaRPr lang="en-US" dirty="0">
              <a:solidFill>
                <a:srgbClr val="667EF4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182316" y="932011"/>
            <a:ext cx="5135880" cy="166116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803" y="3616306"/>
            <a:ext cx="4640618" cy="143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216" y="5227426"/>
            <a:ext cx="1612607" cy="163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54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5962E-6 2.87532E-6 L -0.25592 -0.41152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3" y="-20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762" y="677732"/>
            <a:ext cx="5325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Example Dark Current in Photodiodes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06" y="1484553"/>
            <a:ext cx="4418654" cy="520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7823" y="6501882"/>
            <a:ext cx="507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Courtesy: van der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Ziel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‘Noise in Measurements’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259" y="1139397"/>
            <a:ext cx="52387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64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383017"/>
            <a:ext cx="18192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4363" y="2269864"/>
            <a:ext cx="1657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Equivalent circuit </a:t>
            </a:r>
          </a:p>
          <a:p>
            <a:r>
              <a:rPr lang="en-US" sz="1400" dirty="0" smtClean="0"/>
              <a:t>photodiode alone</a:t>
            </a:r>
            <a:endParaRPr lang="en-US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7" y="328613"/>
            <a:ext cx="64484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04709" y="2395538"/>
            <a:ext cx="2969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Amplifier introduces noise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vdZiel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95" y="2923615"/>
            <a:ext cx="6098969" cy="126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33" y="4192346"/>
            <a:ext cx="6113929" cy="125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889" y="5610225"/>
            <a:ext cx="64579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4363" y="5776856"/>
            <a:ext cx="4418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Giving a noise power 3 times better than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ow impedance input ~  2.2 10^-9 [W]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51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609" y="419548"/>
            <a:ext cx="5966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Example avalanche/photomultiplier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489" y="1140311"/>
            <a:ext cx="8040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Hole-electron pairs are generated at random and independently: Shot noise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6066" y="1807285"/>
            <a:ext cx="285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noise over all stages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908" y="1807285"/>
            <a:ext cx="5638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2127" y="2495774"/>
            <a:ext cx="506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here M = 1/(1-p) and p no. of e</a:t>
            </a:r>
            <a:r>
              <a:rPr lang="en-US" baseline="30000" dirty="0" smtClean="0"/>
              <a:t>—</a:t>
            </a:r>
            <a:r>
              <a:rPr lang="en-US" dirty="0" smtClean="0"/>
              <a:t>h pairs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65" y="4161640"/>
            <a:ext cx="64103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66" y="2981661"/>
            <a:ext cx="62769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742" y="4852147"/>
            <a:ext cx="3028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27" y="5585180"/>
            <a:ext cx="65055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81307" y="6379285"/>
            <a:ext cx="2959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Improvement S/N 29 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2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55" y="2835143"/>
            <a:ext cx="7314325" cy="35446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30621" y="462455"/>
            <a:ext cx="598811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5"/>
                </a:solidFill>
              </a:rPr>
              <a:t>A Familiar Example: Voltmeters</a:t>
            </a:r>
          </a:p>
          <a:p>
            <a:endParaRPr lang="en-US" sz="2400" dirty="0">
              <a:solidFill>
                <a:schemeClr val="accent5"/>
              </a:solidFill>
            </a:endParaRPr>
          </a:p>
          <a:p>
            <a:r>
              <a:rPr lang="en-US" sz="2400" dirty="0" smtClean="0">
                <a:solidFill>
                  <a:schemeClr val="accent5"/>
                </a:solidFill>
              </a:rPr>
              <a:t>	- how do they work?  </a:t>
            </a:r>
            <a:r>
              <a:rPr lang="en-US" sz="2400" dirty="0" smtClean="0">
                <a:solidFill>
                  <a:srgbClr val="1136ED"/>
                </a:solidFill>
              </a:rPr>
              <a:t>(</a:t>
            </a:r>
            <a:r>
              <a:rPr lang="en-US" sz="2400" dirty="0" err="1" smtClean="0">
                <a:solidFill>
                  <a:srgbClr val="1136ED"/>
                </a:solidFill>
              </a:rPr>
              <a:t>i.a</a:t>
            </a:r>
            <a:r>
              <a:rPr lang="en-US" sz="2400" dirty="0" smtClean="0">
                <a:solidFill>
                  <a:srgbClr val="1136ED"/>
                </a:solidFill>
              </a:rPr>
              <a:t>.)</a:t>
            </a:r>
            <a:endParaRPr lang="en-US" sz="2400" dirty="0" smtClean="0">
              <a:solidFill>
                <a:schemeClr val="accent5"/>
              </a:solidFill>
            </a:endParaRPr>
          </a:p>
          <a:p>
            <a:endParaRPr lang="en-US" sz="2400" dirty="0">
              <a:solidFill>
                <a:schemeClr val="accent5"/>
              </a:solidFill>
            </a:endParaRPr>
          </a:p>
          <a:p>
            <a:r>
              <a:rPr lang="en-US" sz="2400" dirty="0" smtClean="0">
                <a:solidFill>
                  <a:schemeClr val="accent5"/>
                </a:solidFill>
              </a:rPr>
              <a:t>	- what could go wrong? </a:t>
            </a:r>
            <a:r>
              <a:rPr lang="en-US" sz="2400" dirty="0" smtClean="0">
                <a:solidFill>
                  <a:srgbClr val="1136ED"/>
                </a:solidFill>
              </a:rPr>
              <a:t>(</a:t>
            </a:r>
            <a:r>
              <a:rPr lang="en-US" sz="2400" dirty="0" err="1" smtClean="0">
                <a:solidFill>
                  <a:srgbClr val="1136ED"/>
                </a:solidFill>
              </a:rPr>
              <a:t>i.a</a:t>
            </a:r>
            <a:r>
              <a:rPr lang="en-US" sz="2400" dirty="0" smtClean="0">
                <a:solidFill>
                  <a:srgbClr val="1136ED"/>
                </a:solidFill>
              </a:rPr>
              <a:t>.)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7320" y="6488668"/>
            <a:ext cx="6660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Source: Measurement, Instrumentation and Sensors Handbook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94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5834" y="788276"/>
            <a:ext cx="6217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1136ED"/>
                </a:solidFill>
              </a:rPr>
              <a:t>DC Moving </a:t>
            </a:r>
            <a:r>
              <a:rPr lang="en-US" sz="4000" dirty="0">
                <a:solidFill>
                  <a:srgbClr val="1136ED"/>
                </a:solidFill>
              </a:rPr>
              <a:t>C</a:t>
            </a:r>
            <a:r>
              <a:rPr lang="en-US" sz="4000" dirty="0" smtClean="0">
                <a:solidFill>
                  <a:srgbClr val="1136ED"/>
                </a:solidFill>
              </a:rPr>
              <a:t>oil </a:t>
            </a:r>
            <a:r>
              <a:rPr lang="en-US" sz="4000" dirty="0">
                <a:solidFill>
                  <a:srgbClr val="1136ED"/>
                </a:solidFill>
              </a:rPr>
              <a:t>V</a:t>
            </a:r>
            <a:r>
              <a:rPr lang="en-US" sz="4000" dirty="0" smtClean="0">
                <a:solidFill>
                  <a:srgbClr val="1136ED"/>
                </a:solidFill>
              </a:rPr>
              <a:t>oltmeters</a:t>
            </a:r>
            <a:endParaRPr lang="en-US" sz="4000" dirty="0">
              <a:solidFill>
                <a:srgbClr val="1136ED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38" y="1864710"/>
            <a:ext cx="5455657" cy="454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884276" y="3279228"/>
            <a:ext cx="21531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could go</a:t>
            </a:r>
          </a:p>
          <a:p>
            <a:r>
              <a:rPr lang="en-US" sz="2400" dirty="0"/>
              <a:t>w</a:t>
            </a:r>
            <a:r>
              <a:rPr lang="en-US" sz="2400" dirty="0" smtClean="0"/>
              <a:t>rong? </a:t>
            </a:r>
            <a:r>
              <a:rPr lang="en-US" sz="2400" dirty="0" smtClean="0">
                <a:solidFill>
                  <a:srgbClr val="1136ED"/>
                </a:solidFill>
              </a:rPr>
              <a:t>(</a:t>
            </a:r>
            <a:r>
              <a:rPr lang="en-US" sz="2400" dirty="0" err="1" smtClean="0">
                <a:solidFill>
                  <a:srgbClr val="1136ED"/>
                </a:solidFill>
              </a:rPr>
              <a:t>i.a</a:t>
            </a:r>
            <a:r>
              <a:rPr lang="en-US" sz="2400" dirty="0" smtClean="0">
                <a:solidFill>
                  <a:srgbClr val="1136ED"/>
                </a:solidFill>
              </a:rPr>
              <a:t>.)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090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5834" y="515007"/>
            <a:ext cx="3395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1136ED"/>
                </a:solidFill>
              </a:rPr>
              <a:t>DC Galvanometer</a:t>
            </a:r>
            <a:endParaRPr lang="en-US" sz="3200" dirty="0">
              <a:solidFill>
                <a:srgbClr val="1136ED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186" y="1562099"/>
            <a:ext cx="4688249" cy="4807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99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7972" y="504497"/>
            <a:ext cx="521488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136ED"/>
                </a:solidFill>
              </a:rPr>
              <a:t>Electronic meters</a:t>
            </a:r>
          </a:p>
          <a:p>
            <a:r>
              <a:rPr lang="en-US" sz="2400" dirty="0">
                <a:solidFill>
                  <a:srgbClr val="1136ED"/>
                </a:solidFill>
              </a:rPr>
              <a:t>	</a:t>
            </a:r>
            <a:r>
              <a:rPr lang="en-US" sz="2400" dirty="0" smtClean="0">
                <a:solidFill>
                  <a:srgbClr val="1136ED"/>
                </a:solidFill>
              </a:rPr>
              <a:t>- analog</a:t>
            </a:r>
          </a:p>
          <a:p>
            <a:r>
              <a:rPr lang="en-US" sz="2400" dirty="0">
                <a:solidFill>
                  <a:srgbClr val="1136ED"/>
                </a:solidFill>
              </a:rPr>
              <a:t>	</a:t>
            </a:r>
            <a:r>
              <a:rPr lang="en-US" sz="2400" dirty="0" smtClean="0">
                <a:solidFill>
                  <a:srgbClr val="1136ED"/>
                </a:solidFill>
              </a:rPr>
              <a:t>	</a:t>
            </a:r>
            <a:r>
              <a:rPr lang="en-US" sz="2400" dirty="0" smtClean="0">
                <a:solidFill>
                  <a:srgbClr val="667EF4"/>
                </a:solidFill>
              </a:rPr>
              <a:t>- with rectifier</a:t>
            </a:r>
          </a:p>
          <a:p>
            <a:r>
              <a:rPr lang="en-US" sz="2400" dirty="0">
                <a:solidFill>
                  <a:srgbClr val="1136ED"/>
                </a:solidFill>
              </a:rPr>
              <a:t>	</a:t>
            </a:r>
            <a:r>
              <a:rPr lang="en-US" sz="2400" dirty="0" smtClean="0">
                <a:solidFill>
                  <a:srgbClr val="1136ED"/>
                </a:solidFill>
              </a:rPr>
              <a:t>- digital</a:t>
            </a:r>
          </a:p>
          <a:p>
            <a:r>
              <a:rPr lang="en-US" sz="2400" dirty="0">
                <a:solidFill>
                  <a:srgbClr val="1136ED"/>
                </a:solidFill>
              </a:rPr>
              <a:t>	</a:t>
            </a:r>
            <a:r>
              <a:rPr lang="en-US" sz="2400" dirty="0" smtClean="0">
                <a:solidFill>
                  <a:srgbClr val="1136ED"/>
                </a:solidFill>
              </a:rPr>
              <a:t>	</a:t>
            </a:r>
            <a:r>
              <a:rPr lang="en-US" sz="2400" dirty="0" smtClean="0">
                <a:solidFill>
                  <a:srgbClr val="667EF4"/>
                </a:solidFill>
              </a:rPr>
              <a:t>- with ADC</a:t>
            </a:r>
          </a:p>
          <a:p>
            <a:r>
              <a:rPr lang="en-US" sz="2400" dirty="0">
                <a:solidFill>
                  <a:srgbClr val="667EF4"/>
                </a:solidFill>
              </a:rPr>
              <a:t>	</a:t>
            </a:r>
            <a:r>
              <a:rPr lang="en-US" sz="2400" dirty="0" smtClean="0">
                <a:solidFill>
                  <a:srgbClr val="667EF4"/>
                </a:solidFill>
              </a:rPr>
              <a:t>	- integrating/ non-integrating</a:t>
            </a:r>
          </a:p>
          <a:p>
            <a:r>
              <a:rPr lang="en-US" sz="2400" dirty="0">
                <a:solidFill>
                  <a:srgbClr val="667EF4"/>
                </a:solidFill>
              </a:rPr>
              <a:t>	</a:t>
            </a:r>
            <a:r>
              <a:rPr lang="en-US" sz="2400" dirty="0" smtClean="0">
                <a:solidFill>
                  <a:srgbClr val="667EF4"/>
                </a:solidFill>
              </a:rPr>
              <a:t>	- dual slope</a:t>
            </a:r>
            <a:endParaRPr lang="en-US" sz="2400" dirty="0">
              <a:solidFill>
                <a:srgbClr val="667EF4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82" y="3508944"/>
            <a:ext cx="4542670" cy="3196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922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28" y="401199"/>
            <a:ext cx="5357495" cy="25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113" y="2925324"/>
            <a:ext cx="3983911" cy="1901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024" y="3499945"/>
            <a:ext cx="2080176" cy="935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019" y="3573517"/>
            <a:ext cx="1325222" cy="670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041" y="4827270"/>
            <a:ext cx="3268980" cy="187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023" y="5226016"/>
            <a:ext cx="2080175" cy="880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562" y="5423338"/>
            <a:ext cx="1134066" cy="5972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526924" y="893379"/>
            <a:ext cx="2284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7EF4"/>
                </a:solidFill>
              </a:rPr>
              <a:t>Rectifier-based</a:t>
            </a:r>
            <a:endParaRPr lang="en-US" sz="2400" dirty="0">
              <a:solidFill>
                <a:srgbClr val="667E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18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835" y="1052742"/>
            <a:ext cx="6608379" cy="27940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24910" y="430924"/>
            <a:ext cx="3080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Digital Voltmeters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28" y="3945384"/>
            <a:ext cx="3590027" cy="2973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201" y="4187977"/>
            <a:ext cx="2778453" cy="248609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59783" y="3846786"/>
            <a:ext cx="1592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667EF4"/>
                </a:solidFill>
              </a:rPr>
              <a:t>d</a:t>
            </a:r>
            <a:r>
              <a:rPr lang="en-US" sz="2400" dirty="0" smtClean="0">
                <a:solidFill>
                  <a:srgbClr val="667EF4"/>
                </a:solidFill>
              </a:rPr>
              <a:t>ual slope</a:t>
            </a:r>
            <a:endParaRPr lang="en-US" sz="2400" dirty="0">
              <a:solidFill>
                <a:srgbClr val="667EF4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632" y="3603171"/>
            <a:ext cx="2867797" cy="32548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658100" y="765810"/>
            <a:ext cx="2438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What could go wrong?</a:t>
            </a:r>
          </a:p>
          <a:p>
            <a:r>
              <a:rPr lang="en-US" dirty="0" smtClean="0">
                <a:solidFill>
                  <a:srgbClr val="1136ED"/>
                </a:solidFill>
              </a:rPr>
              <a:t>(</a:t>
            </a:r>
            <a:r>
              <a:rPr lang="en-US" dirty="0" err="1" smtClean="0">
                <a:solidFill>
                  <a:srgbClr val="1136ED"/>
                </a:solidFill>
              </a:rPr>
              <a:t>i.a</a:t>
            </a:r>
            <a:r>
              <a:rPr lang="en-US" dirty="0" smtClean="0">
                <a:solidFill>
                  <a:srgbClr val="1136ED"/>
                </a:solidFill>
              </a:rPr>
              <a:t>.)</a:t>
            </a:r>
            <a:endParaRPr lang="en-US" dirty="0">
              <a:solidFill>
                <a:srgbClr val="1136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9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914" y="664029"/>
            <a:ext cx="63642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Or … measure V with oscilloscope</a:t>
            </a:r>
          </a:p>
          <a:p>
            <a:r>
              <a:rPr lang="en-US" sz="3200" dirty="0">
                <a:solidFill>
                  <a:srgbClr val="C00000"/>
                </a:solidFill>
              </a:rPr>
              <a:t>	</a:t>
            </a:r>
            <a:r>
              <a:rPr lang="en-US" sz="3200" dirty="0" smtClean="0">
                <a:solidFill>
                  <a:srgbClr val="C00000"/>
                </a:solidFill>
              </a:rPr>
              <a:t>	</a:t>
            </a:r>
            <a:r>
              <a:rPr lang="en-US" sz="2400" dirty="0" smtClean="0"/>
              <a:t>- when to do that? </a:t>
            </a:r>
            <a:r>
              <a:rPr lang="en-US" sz="2400" dirty="0" smtClean="0">
                <a:solidFill>
                  <a:srgbClr val="1136ED"/>
                </a:solidFill>
              </a:rPr>
              <a:t>(</a:t>
            </a:r>
            <a:r>
              <a:rPr lang="en-US" sz="2400" dirty="0" err="1" smtClean="0">
                <a:solidFill>
                  <a:srgbClr val="1136ED"/>
                </a:solidFill>
              </a:rPr>
              <a:t>i.a</a:t>
            </a:r>
            <a:r>
              <a:rPr lang="en-US" sz="2400" dirty="0" smtClean="0">
                <a:solidFill>
                  <a:srgbClr val="1136ED"/>
                </a:solidFill>
              </a:rPr>
              <a:t>.)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84" y="2024017"/>
            <a:ext cx="6378530" cy="41808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7206343" y="12026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What could go wrong?</a:t>
            </a:r>
          </a:p>
          <a:p>
            <a:r>
              <a:rPr lang="en-US" dirty="0">
                <a:solidFill>
                  <a:srgbClr val="1136ED"/>
                </a:solidFill>
              </a:rPr>
              <a:t>(</a:t>
            </a:r>
            <a:r>
              <a:rPr lang="en-US" dirty="0" err="1">
                <a:solidFill>
                  <a:srgbClr val="1136ED"/>
                </a:solidFill>
              </a:rPr>
              <a:t>i.a</a:t>
            </a:r>
            <a:r>
              <a:rPr lang="en-US" dirty="0">
                <a:solidFill>
                  <a:srgbClr val="1136ED"/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15267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86" y="178389"/>
            <a:ext cx="5143500" cy="3413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62" y="2705371"/>
            <a:ext cx="5355138" cy="3902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601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443</TotalTime>
  <Words>231</Words>
  <Application>Microsoft Office PowerPoint</Application>
  <PresentationFormat>Custom</PresentationFormat>
  <Paragraphs>84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Facet</vt:lpstr>
      <vt:lpstr>S17 Phys 3650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S17 Phys 3650</dc:title>
  <dc:creator>rudim</dc:creator>
  <cp:lastModifiedBy>Rudi Michalak</cp:lastModifiedBy>
  <cp:revision>33</cp:revision>
  <dcterms:created xsi:type="dcterms:W3CDTF">2017-01-21T21:05:12Z</dcterms:created>
  <dcterms:modified xsi:type="dcterms:W3CDTF">2018-01-19T21:13:53Z</dcterms:modified>
</cp:coreProperties>
</file>